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F4F4B-50AE-4BE7-AAEC-774E8302CA24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0C882-8154-45BE-B769-EA4E3DA14D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568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0C882-8154-45BE-B769-EA4E3DA14DB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757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0C882-8154-45BE-B769-EA4E3DA14DB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096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9115E05-C62B-4C16-8E10-7DA3E79CBEE0}" type="datetimeFigureOut">
              <a:rPr lang="en-US" smtClean="0"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9640B97-08F7-4D37-8AC8-1E32AB4F285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914400" y="981546"/>
            <a:ext cx="35314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chemeClr val="accent1"/>
                </a:solidFill>
                <a:latin typeface="+mj-lt"/>
                <a:cs typeface="Aharoni" pitchFamily="2" charset="-79"/>
              </a:rPr>
              <a:t>Carrots</a:t>
            </a:r>
            <a:endParaRPr lang="en-US" sz="8000" b="1" dirty="0">
              <a:solidFill>
                <a:schemeClr val="accent1"/>
              </a:solidFill>
              <a:latin typeface="+mj-lt"/>
              <a:cs typeface="Aharoni" pitchFamily="2" charset="-79"/>
            </a:endParaRPr>
          </a:p>
        </p:txBody>
      </p:sp>
      <p:sp>
        <p:nvSpPr>
          <p:cNvPr id="6" name="Frame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1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57200"/>
            <a:ext cx="3733800" cy="237213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8600" y="2876933"/>
            <a:ext cx="5791200" cy="378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4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609600"/>
            <a:ext cx="7771505" cy="1142999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 smtClean="0"/>
              <a:t>A Slice Of History About the…</a:t>
            </a:r>
            <a:br>
              <a:rPr lang="en-US" sz="4000" dirty="0" smtClean="0"/>
            </a:br>
            <a:r>
              <a:rPr lang="en-US" sz="4000" dirty="0"/>
              <a:t>	</a:t>
            </a:r>
            <a:r>
              <a:rPr lang="en-US" sz="4000" dirty="0" smtClean="0"/>
              <a:t>		</a:t>
            </a:r>
            <a:r>
              <a:rPr lang="en-US" sz="4000" dirty="0" smtClean="0">
                <a:solidFill>
                  <a:schemeClr val="accent1"/>
                </a:solidFill>
              </a:rPr>
              <a:t>Carrot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10" name="Frame 9"/>
          <p:cNvSpPr/>
          <p:nvPr/>
        </p:nvSpPr>
        <p:spPr>
          <a:xfrm>
            <a:off x="0" y="0"/>
            <a:ext cx="9144000" cy="2057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2057400"/>
            <a:ext cx="9165382" cy="4800600"/>
            <a:chOff x="0" y="2057400"/>
            <a:chExt cx="9165382" cy="4800600"/>
          </a:xfrm>
        </p:grpSpPr>
        <p:pic>
          <p:nvPicPr>
            <p:cNvPr id="13" name="Picture 12" descr="C:\Users\Stacy Kolbeck\AppData\Local\Microsoft\Windows\Temporary Internet Files\Content.Word\4417544_thumbnail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3" t="20778" r="3251" b="16888"/>
            <a:stretch/>
          </p:blipFill>
          <p:spPr bwMode="auto">
            <a:xfrm>
              <a:off x="0" y="2057400"/>
              <a:ext cx="9165382" cy="48006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5715001" y="3454345"/>
              <a:ext cx="838199" cy="736655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urved Connector 11"/>
            <p:cNvCxnSpPr/>
            <p:nvPr/>
          </p:nvCxnSpPr>
          <p:spPr>
            <a:xfrm rot="10800000">
              <a:off x="4301539" y="3886200"/>
              <a:ext cx="1261061" cy="400816"/>
            </a:xfrm>
            <a:prstGeom prst="curvedConnector3">
              <a:avLst>
                <a:gd name="adj1" fmla="val 50000"/>
              </a:avLst>
            </a:prstGeom>
            <a:ln w="412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206311" y="2254016"/>
              <a:ext cx="2430525" cy="12003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Carrots were first grown in Afghanistan and they were purple not orange. </a:t>
              </a:r>
              <a:endParaRPr lang="en-US" dirty="0"/>
            </a:p>
          </p:txBody>
        </p:sp>
      </p:grpSp>
      <p:sp>
        <p:nvSpPr>
          <p:cNvPr id="19" name="AutoShape 2" descr="http://downloads.clipart.com/9787732.jpg?t=1314641640&amp;h=61a34c3cbf5ef7c21a3035c26648d55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280179" y="5257800"/>
            <a:ext cx="6665642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Europeans used carrots in everyday meals.  Eventually the purple carrot was not grown anymore and the orange carrot dominated.  Then the carrot was taken to Japan and America. </a:t>
            </a:r>
            <a:endParaRPr lang="en-US" dirty="0"/>
          </a:p>
        </p:txBody>
      </p:sp>
      <p:cxnSp>
        <p:nvCxnSpPr>
          <p:cNvPr id="22" name="Curved Connector 21"/>
          <p:cNvCxnSpPr/>
          <p:nvPr/>
        </p:nvCxnSpPr>
        <p:spPr>
          <a:xfrm>
            <a:off x="5562600" y="4289623"/>
            <a:ext cx="1319047" cy="129977"/>
          </a:xfrm>
          <a:prstGeom prst="curvedConnector3">
            <a:avLst>
              <a:gd name="adj1" fmla="val 38048"/>
            </a:avLst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rot="10800000" flipV="1">
            <a:off x="2362202" y="3581399"/>
            <a:ext cx="1828799" cy="496603"/>
          </a:xfrm>
          <a:prstGeom prst="curvedConnector3">
            <a:avLst>
              <a:gd name="adj1" fmla="val 50000"/>
            </a:avLst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flipV="1">
            <a:off x="7133807" y="4078003"/>
            <a:ext cx="575535" cy="239822"/>
          </a:xfrm>
          <a:prstGeom prst="curvedConnector3">
            <a:avLst>
              <a:gd name="adj1" fmla="val 25347"/>
            </a:avLst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60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152400" y="609600"/>
            <a:ext cx="7771505" cy="11429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How do </a:t>
            </a:r>
            <a:r>
              <a:rPr lang="en-US" sz="4000" dirty="0" smtClean="0">
                <a:solidFill>
                  <a:schemeClr val="accent1"/>
                </a:solidFill>
                <a:effectLst/>
              </a:rPr>
              <a:t>Carrots </a:t>
            </a:r>
            <a:r>
              <a:rPr lang="en-US" sz="4000" dirty="0" smtClean="0">
                <a:effectLst/>
              </a:rPr>
              <a:t>grow?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Frame 3"/>
          <p:cNvSpPr/>
          <p:nvPr/>
        </p:nvSpPr>
        <p:spPr>
          <a:xfrm>
            <a:off x="0" y="0"/>
            <a:ext cx="9144000" cy="2057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98347" y="2057400"/>
            <a:ext cx="4039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Carrots grow in the ground. We </a:t>
            </a:r>
            <a:r>
              <a:rPr lang="en-US" sz="2400" dirty="0" smtClean="0"/>
              <a:t>eat the </a:t>
            </a:r>
          </a:p>
          <a:p>
            <a:pPr algn="ctr"/>
            <a:r>
              <a:rPr lang="en-US" sz="2400" u="sng" dirty="0" smtClean="0"/>
              <a:t>taproot</a:t>
            </a:r>
            <a:r>
              <a:rPr lang="en-US" sz="2400" dirty="0" smtClean="0"/>
              <a:t> of the carrot plant.  </a:t>
            </a:r>
            <a:endParaRPr lang="en-US" sz="2400" dirty="0"/>
          </a:p>
        </p:txBody>
      </p:sp>
      <p:pic>
        <p:nvPicPr>
          <p:cNvPr id="1026" name="Picture 2" descr="Carrots - Botanical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21" y="2146079"/>
            <a:ext cx="4931979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5" r="13103" b="22488"/>
          <a:stretch/>
        </p:blipFill>
        <p:spPr>
          <a:xfrm>
            <a:off x="5181600" y="3187900"/>
            <a:ext cx="3887103" cy="360703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1905000" y="3048000"/>
            <a:ext cx="3276600" cy="197029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8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ame 2"/>
          <p:cNvSpPr/>
          <p:nvPr/>
        </p:nvSpPr>
        <p:spPr>
          <a:xfrm>
            <a:off x="0" y="0"/>
            <a:ext cx="9144000" cy="2057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101160" y="609600"/>
            <a:ext cx="8534400" cy="11429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What season do we pick </a:t>
            </a:r>
            <a:r>
              <a:rPr lang="en-US" sz="4000" dirty="0" smtClean="0">
                <a:solidFill>
                  <a:schemeClr val="accent1"/>
                </a:solidFill>
                <a:effectLst/>
              </a:rPr>
              <a:t>Carrots</a:t>
            </a:r>
            <a:r>
              <a:rPr lang="en-US" sz="4000" dirty="0" smtClean="0">
                <a:effectLst/>
              </a:rPr>
              <a:t>?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 flipH="1">
            <a:off x="47297" y="3069012"/>
            <a:ext cx="9002110" cy="2874587"/>
          </a:xfrm>
          <a:prstGeom prst="rect">
            <a:avLst/>
          </a:prstGeom>
          <a:solidFill>
            <a:schemeClr val="bg1">
              <a:alpha val="0"/>
            </a:schemeClr>
          </a:solidFill>
          <a:ln w="889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4"/>
          <p:cNvSpPr txBox="1">
            <a:spLocks/>
          </p:cNvSpPr>
          <p:nvPr/>
        </p:nvSpPr>
        <p:spPr>
          <a:xfrm>
            <a:off x="-861302" y="3013840"/>
            <a:ext cx="2638097" cy="6857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effectLst/>
              </a:rPr>
              <a:t>Summer</a:t>
            </a:r>
            <a:endParaRPr lang="en-US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Title 4"/>
          <p:cNvSpPr txBox="1">
            <a:spLocks/>
          </p:cNvSpPr>
          <p:nvPr/>
        </p:nvSpPr>
        <p:spPr>
          <a:xfrm>
            <a:off x="5856887" y="3082160"/>
            <a:ext cx="2638097" cy="6857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effectLst/>
              </a:rPr>
              <a:t>Spring</a:t>
            </a:r>
            <a:endParaRPr lang="en-US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itle 4"/>
          <p:cNvSpPr txBox="1">
            <a:spLocks/>
          </p:cNvSpPr>
          <p:nvPr/>
        </p:nvSpPr>
        <p:spPr>
          <a:xfrm>
            <a:off x="1200807" y="3069013"/>
            <a:ext cx="2638097" cy="6857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effectLst/>
              </a:rPr>
              <a:t>Fall</a:t>
            </a:r>
            <a:endParaRPr lang="en-US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3712778" y="3092668"/>
            <a:ext cx="2638097" cy="6857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effectLst/>
              </a:rPr>
              <a:t>Winter</a:t>
            </a:r>
            <a:endParaRPr lang="en-US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2" name="AutoShape 2" descr="http://downloads.clipart.com/20678408.jpg?t=1314375176&amp;h=8d806a82282ef17fdf136d66d619dbc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4" descr="http://downloads.clipart.com/20678408.jpg?t=1314375176&amp;h=8d806a82282ef17fdf136d66d619dbc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228600" y="3657600"/>
            <a:ext cx="8718550" cy="2057400"/>
            <a:chOff x="273050" y="3657600"/>
            <a:chExt cx="8718550" cy="2057400"/>
          </a:xfrm>
        </p:grpSpPr>
        <p:pic>
          <p:nvPicPr>
            <p:cNvPr id="23" name="Picture 2" descr="symbol, yellow, sun, symbols, orange, weather, clear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50" y="3657600"/>
              <a:ext cx="2012950" cy="20129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4" name="Picture 6" descr="stylized, simple, outline, cartoon, free, ice, winte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3683848"/>
              <a:ext cx="1843642" cy="193748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5" name="Picture 9" descr="black, fall, outline, drawing, silhouette, patter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3680618"/>
              <a:ext cx="2034381" cy="2034382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6" name="Picture 11" descr="umbrella, pink, spring, weather, rain, shower, april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8267" y="3699639"/>
              <a:ext cx="1993333" cy="1921698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408763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/>
          <p:cNvSpPr/>
          <p:nvPr/>
        </p:nvSpPr>
        <p:spPr>
          <a:xfrm>
            <a:off x="0" y="0"/>
            <a:ext cx="18288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 rot="16200000">
            <a:off x="-2267893" y="3000990"/>
            <a:ext cx="6135986" cy="9905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Why should we eat </a:t>
            </a:r>
            <a:r>
              <a:rPr lang="en-US" sz="4000" dirty="0" smtClean="0">
                <a:solidFill>
                  <a:schemeClr val="accent1"/>
                </a:solidFill>
                <a:effectLst/>
              </a:rPr>
              <a:t>Carrots</a:t>
            </a:r>
            <a:r>
              <a:rPr lang="en-US" sz="4000" dirty="0" smtClean="0">
                <a:effectLst/>
              </a:rPr>
              <a:t>?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1676400" y="428296"/>
            <a:ext cx="4800600" cy="1171902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Vitamin B6    </a:t>
            </a:r>
            <a:r>
              <a:rPr lang="en-US" sz="4000" dirty="0" err="1" smtClean="0">
                <a:effectLst/>
              </a:rPr>
              <a:t>Folate</a:t>
            </a:r>
            <a:endParaRPr lang="en-US" sz="4000" dirty="0" smtClean="0">
              <a:effectLst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1828800" y="3497318"/>
            <a:ext cx="3523593" cy="965637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Beta Carotene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AutoShape 2" descr="http://www.systemaxonline.com/clipart/medical/bandaid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Title 4"/>
          <p:cNvSpPr txBox="1">
            <a:spLocks/>
          </p:cNvSpPr>
          <p:nvPr/>
        </p:nvSpPr>
        <p:spPr>
          <a:xfrm>
            <a:off x="5352392" y="428296"/>
            <a:ext cx="3791607" cy="1171902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Potassium </a:t>
            </a:r>
          </a:p>
        </p:txBody>
      </p:sp>
      <p:sp>
        <p:nvSpPr>
          <p:cNvPr id="10" name="AutoShape 8" descr="http://z.about.com/d/jobsearchtech/1/0/l/3-30-98.gi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AutoShape 10" descr="http://z.about.com/d/jobsearchtech/1/0/l/3-30-98.gif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AutoShape 12" descr="http://z.about.com/d/jobsearchtech/1/0/l/3-30-98.gif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176" y="4191000"/>
            <a:ext cx="1809824" cy="312491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4343400" y="5334000"/>
            <a:ext cx="1524000" cy="0"/>
          </a:xfrm>
          <a:prstGeom prst="straightConnector1">
            <a:avLst/>
          </a:prstGeom>
          <a:ln w="41275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4"/>
          <p:cNvSpPr txBox="1">
            <a:spLocks/>
          </p:cNvSpPr>
          <p:nvPr/>
        </p:nvSpPr>
        <p:spPr>
          <a:xfrm>
            <a:off x="5715000" y="3497318"/>
            <a:ext cx="3046408" cy="965637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Vitamin A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68" b="99546" l="3600" r="98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066800"/>
            <a:ext cx="1808758" cy="212468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41374" y1="47778" x2="56942" y2="347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399" y="304800"/>
            <a:ext cx="3042623" cy="3072495"/>
          </a:xfrm>
          <a:prstGeom prst="rect">
            <a:avLst/>
          </a:prstGeom>
        </p:spPr>
      </p:pic>
      <p:sp>
        <p:nvSpPr>
          <p:cNvPr id="23" name="TextBox 5"/>
          <p:cNvSpPr txBox="1">
            <a:spLocks noChangeArrowheads="1"/>
          </p:cNvSpPr>
          <p:nvPr/>
        </p:nvSpPr>
        <p:spPr bwMode="auto">
          <a:xfrm flipH="1">
            <a:off x="6617776" y="5384940"/>
            <a:ext cx="1905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200" dirty="0"/>
              <a:t>Healthy eyes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17653" y1="28250" x2="28245" y2="28750"/>
                        <a14:foregroundMark x1="28557" y1="28750" x2="28557" y2="28750"/>
                        <a14:foregroundMark x1="51194" y1="41417" x2="51194" y2="41417"/>
                        <a14:foregroundMark x1="69159" y1="28500" x2="78089" y2="27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773" y="391252"/>
            <a:ext cx="2523173" cy="3144141"/>
          </a:xfrm>
          <a:prstGeom prst="rect">
            <a:avLst/>
          </a:prstGeom>
        </p:spPr>
      </p:pic>
      <p:sp>
        <p:nvSpPr>
          <p:cNvPr id="25" name="TextBox 21"/>
          <p:cNvSpPr txBox="1">
            <a:spLocks noChangeArrowheads="1"/>
          </p:cNvSpPr>
          <p:nvPr/>
        </p:nvSpPr>
        <p:spPr bwMode="auto">
          <a:xfrm flipH="1">
            <a:off x="6893654" y="3134452"/>
            <a:ext cx="279231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200" dirty="0"/>
              <a:t>Healthy </a:t>
            </a:r>
            <a:r>
              <a:rPr lang="en-US" sz="2200" dirty="0" smtClean="0"/>
              <a:t>muscles</a:t>
            </a:r>
            <a:endParaRPr lang="en-US" sz="2200" dirty="0"/>
          </a:p>
        </p:txBody>
      </p:sp>
      <p:sp>
        <p:nvSpPr>
          <p:cNvPr id="26" name="TextBox 18"/>
          <p:cNvSpPr txBox="1">
            <a:spLocks noChangeArrowheads="1"/>
          </p:cNvSpPr>
          <p:nvPr/>
        </p:nvSpPr>
        <p:spPr bwMode="auto">
          <a:xfrm flipH="1">
            <a:off x="2135593" y="3074313"/>
            <a:ext cx="23009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200" dirty="0"/>
              <a:t>Healthy </a:t>
            </a:r>
            <a:r>
              <a:rPr lang="en-US" sz="2200" dirty="0" smtClean="0"/>
              <a:t>brains</a:t>
            </a:r>
            <a:endParaRPr lang="en-US" sz="2200" dirty="0"/>
          </a:p>
        </p:txBody>
      </p:sp>
      <p:sp>
        <p:nvSpPr>
          <p:cNvPr id="27" name="TextBox 18"/>
          <p:cNvSpPr txBox="1">
            <a:spLocks noChangeArrowheads="1"/>
          </p:cNvSpPr>
          <p:nvPr/>
        </p:nvSpPr>
        <p:spPr bwMode="auto">
          <a:xfrm flipH="1">
            <a:off x="4721034" y="3124200"/>
            <a:ext cx="206076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200" dirty="0"/>
              <a:t>Healthy </a:t>
            </a:r>
            <a:r>
              <a:rPr lang="en-US" sz="2200" dirty="0" smtClean="0"/>
              <a:t>blood</a:t>
            </a:r>
            <a:endParaRPr lang="en-US" sz="22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6553200" y="4326599"/>
            <a:ext cx="2057400" cy="855001"/>
            <a:chOff x="9372601" y="2129350"/>
            <a:chExt cx="3429000" cy="1680077"/>
          </a:xfrm>
        </p:grpSpPr>
        <p:sp>
          <p:nvSpPr>
            <p:cNvPr id="29" name="Rectangle 28"/>
            <p:cNvSpPr/>
            <p:nvPr/>
          </p:nvSpPr>
          <p:spPr>
            <a:xfrm>
              <a:off x="10439400" y="2129350"/>
              <a:ext cx="1585593" cy="16800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5" descr="C:\Users\Discovery Center\Desktop\Eyes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2601" y="2133600"/>
              <a:ext cx="3429000" cy="1675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0114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273269" y="609600"/>
            <a:ext cx="8534400" cy="11429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How do you pick a good </a:t>
            </a:r>
            <a:r>
              <a:rPr lang="en-US" sz="4000" dirty="0" smtClean="0">
                <a:solidFill>
                  <a:schemeClr val="accent1"/>
                </a:solidFill>
                <a:effectLst/>
              </a:rPr>
              <a:t>Carrot</a:t>
            </a:r>
            <a:r>
              <a:rPr lang="en-US" sz="4000" dirty="0" smtClean="0">
                <a:effectLst/>
              </a:rPr>
              <a:t>?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Frame 3"/>
          <p:cNvSpPr/>
          <p:nvPr/>
        </p:nvSpPr>
        <p:spPr>
          <a:xfrm>
            <a:off x="0" y="0"/>
            <a:ext cx="9144000" cy="2057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269" y="2438400"/>
            <a:ext cx="452733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Carrots should be bright orange when you get them at the store.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They should not be cracked too much.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Store carrots in the refrigerator.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Carrots can be served raw or cooked, however, cooked carrots allow the body to absorb more nutrients from the carrot. </a:t>
            </a:r>
          </a:p>
          <a:p>
            <a:pPr lvl="1"/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59371" y="4688870"/>
            <a:ext cx="41936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Fun Fact: Baby carrots you buy at the store are just big carrots that are cut smaller.  </a:t>
            </a:r>
          </a:p>
          <a:p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225971" y="5426165"/>
            <a:ext cx="533400" cy="5567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50" b="98875" l="2314" r="97172">
                        <a14:backgroundMark x1="32134" y1="37875" x2="32134" y2="37875"/>
                        <a14:backgroundMark x1="28278" y1="40000" x2="28278" y2="40000"/>
                        <a14:backgroundMark x1="18766" y1="26250" x2="18766" y2="26250"/>
                        <a14:backgroundMark x1="21080" y1="19250" x2="21080" y2="19250"/>
                        <a14:backgroundMark x1="47558" y1="51500" x2="47558" y2="51500"/>
                        <a14:backgroundMark x1="55270" y1="57250" x2="55270" y2="57250"/>
                        <a14:backgroundMark x1="42931" y1="59125" x2="42931" y2="59125"/>
                        <a14:backgroundMark x1="76093" y1="31750" x2="76093" y2="31750"/>
                        <a14:backgroundMark x1="20308" y1="33625" x2="20308" y2="33625"/>
                        <a14:backgroundMark x1="62725" y1="73375" x2="62725" y2="73375"/>
                        <a14:backgroundMark x1="66581" y1="81375" x2="66581" y2="81375"/>
                        <a14:backgroundMark x1="65553" y1="80500" x2="65553" y2="80500"/>
                        <a14:backgroundMark x1="67866" y1="84625" x2="67866" y2="84625"/>
                        <a14:backgroundMark x1="64781" y1="78625" x2="64781" y2="78625"/>
                        <a14:backgroundMark x1="63753" y1="33125" x2="63753" y2="33125"/>
                        <a14:backgroundMark x1="62725" y1="40250" x2="62725" y2="40250"/>
                        <a14:backgroundMark x1="14653" y1="27875" x2="14653" y2="27875"/>
                        <a14:backgroundMark x1="17738" y1="30375" x2="17738" y2="30375"/>
                        <a14:backgroundMark x1="20566" y1="31500" x2="20566" y2="31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9615">
            <a:off x="5511174" y="909130"/>
            <a:ext cx="3053067" cy="62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17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60000" l="0" r="89869">
                        <a14:foregroundMark x1="2814" y1="4875" x2="11069" y2="3250"/>
                        <a14:foregroundMark x1="2814" y1="34250" x2="4128" y2="47375"/>
                        <a14:backgroundMark x1="65854" y1="44625" x2="90807" y2="24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0919"/>
          <a:stretch/>
        </p:blipFill>
        <p:spPr>
          <a:xfrm rot="16200000">
            <a:off x="-35775" y="951967"/>
            <a:ext cx="6015149" cy="5334000"/>
          </a:xfrm>
          <a:prstGeom prst="rect">
            <a:avLst/>
          </a:prstGeom>
        </p:spPr>
      </p:pic>
      <p:sp>
        <p:nvSpPr>
          <p:cNvPr id="2" name="Frame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1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-609600" y="838200"/>
            <a:ext cx="8229600" cy="46482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Font typeface="Georgia" pitchFamily="18" charset="0"/>
              <a:buNone/>
            </a:pPr>
            <a:r>
              <a:rPr lang="en-US" sz="7200" dirty="0" smtClean="0">
                <a:effectLst/>
              </a:rPr>
              <a:t>Let’s try some </a:t>
            </a:r>
            <a:br>
              <a:rPr lang="en-US" sz="7200" dirty="0" smtClean="0">
                <a:effectLst/>
              </a:rPr>
            </a:br>
            <a:r>
              <a:rPr lang="en-US" sz="7200" dirty="0" smtClean="0">
                <a:effectLst/>
              </a:rPr>
              <a:t>			</a:t>
            </a:r>
            <a:r>
              <a:rPr lang="en-US" sz="7200" dirty="0" smtClean="0">
                <a:solidFill>
                  <a:schemeClr val="accent1"/>
                </a:solidFill>
                <a:effectLst/>
              </a:rPr>
              <a:t>Carrots!</a:t>
            </a:r>
            <a:endParaRPr lang="en-US" sz="7200" dirty="0"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653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Carrot">
      <a:dk1>
        <a:sysClr val="windowText" lastClr="000000"/>
      </a:dk1>
      <a:lt1>
        <a:sysClr val="window" lastClr="FFFFFF"/>
      </a:lt1>
      <a:dk2>
        <a:srgbClr val="3E3D2D"/>
      </a:dk2>
      <a:lt2>
        <a:srgbClr val="F68100"/>
      </a:lt2>
      <a:accent1>
        <a:srgbClr val="58A800"/>
      </a:accent1>
      <a:accent2>
        <a:srgbClr val="FFCC00"/>
      </a:accent2>
      <a:accent3>
        <a:srgbClr val="FF6700"/>
      </a:accent3>
      <a:accent4>
        <a:srgbClr val="339933"/>
      </a:accent4>
      <a:accent5>
        <a:srgbClr val="333399"/>
      </a:accent5>
      <a:accent6>
        <a:srgbClr val="BF4D00"/>
      </a:accent6>
      <a:hlink>
        <a:srgbClr val="E68200"/>
      </a:hlink>
      <a:folHlink>
        <a:srgbClr val="FFA94A"/>
      </a:folHlink>
    </a:clrScheme>
    <a:fontScheme name="Harvest of the Month">
      <a:majorFont>
        <a:latin typeface="Segoe UI Semibold"/>
        <a:ea typeface=""/>
        <a:cs typeface=""/>
      </a:majorFont>
      <a:minorFont>
        <a:latin typeface="Segoe UI Semibold"/>
        <a:ea typeface=""/>
        <a:cs typeface="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14348</TotalTime>
  <Words>187</Words>
  <Application>Microsoft Office PowerPoint</Application>
  <PresentationFormat>On-screen Show (4:3)</PresentationFormat>
  <Paragraphs>34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Slipstream</vt:lpstr>
      <vt:lpstr>PowerPoint Presentation</vt:lpstr>
      <vt:lpstr>A Slice Of History About the…    Carrot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Stacy Kolbeck</dc:creator>
  <cp:lastModifiedBy>Discovery Center</cp:lastModifiedBy>
  <cp:revision>82</cp:revision>
  <dcterms:created xsi:type="dcterms:W3CDTF">2011-08-01T15:57:00Z</dcterms:created>
  <dcterms:modified xsi:type="dcterms:W3CDTF">2013-01-28T14:53:24Z</dcterms:modified>
</cp:coreProperties>
</file>